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8C170E"/>
    <a:srgbClr val="CB9661"/>
    <a:srgbClr val="9966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CE0B-EDE2-420D-8B8C-511F3B9B9500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2F7B-703D-4C9C-AE36-B05ED1D30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9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2F7B-703D-4C9C-AE36-B05ED1D300F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6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38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89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1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7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99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2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57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8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58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58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9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4199DB-1607-40A0-9093-A0FB9813A154}" type="datetimeFigureOut">
              <a:rPr lang="hu-HU" smtClean="0"/>
              <a:t>2020.08.12.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C94F2E-B414-4EE4-A25B-B91F960CB789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cap="small" dirty="0" smtClean="0">
                <a:solidFill>
                  <a:srgbClr val="8C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Kirándulás Budajenőn</a:t>
            </a:r>
            <a:endParaRPr lang="hu-HU" sz="3600" b="1" cap="small" dirty="0">
              <a:solidFill>
                <a:srgbClr val="8C17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https://lh4.googleusercontent.com/HLEoKYmWUWF7ONWQVHK3cmLHHlUfNQOQ9pxk_CONGAtADYWdDIjZKNSojiCWUFisCuSk4LMutGPliFLP5e4X2nSOihjcIQzO4NEDrMLtglFpESoPfOKH3SiwVqlvZH1FBUlCOlv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775855"/>
            <a:ext cx="9850582" cy="357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76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544667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Műemlék Magtár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775855"/>
            <a:ext cx="10058400" cy="5093239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Magtár épület környezetében sétányok, kerti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pihenők várják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látogatókat. Az épület mellett egy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szökőkutas dísztó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teszi kellemesebbé a környezetet, melynek partján egy stilizált csónaktípus került bemutatásra, az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német telepesek közlekedési eszköze, az </a:t>
            </a:r>
            <a:r>
              <a:rPr lang="hu-HU" dirty="0" err="1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ulmi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skatulya. </a:t>
            </a:r>
          </a:p>
        </p:txBody>
      </p:sp>
      <p:pic>
        <p:nvPicPr>
          <p:cNvPr id="6" name="Kép 5" descr="Budajenő közterületi dísztó - Gyermelyi Kertépítő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2873"/>
            <a:ext cx="4558145" cy="31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Budajenő közterületi dísztó - Gyermelyi Kertépítő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2202872"/>
            <a:ext cx="5112327" cy="317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06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0407" y="189622"/>
            <a:ext cx="10058400" cy="55852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Szent Mihály Öregtemplom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775855"/>
            <a:ext cx="10058400" cy="5093239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Feltevések szerint a kápolna, egy korábbi XII. századi félköríves templom romjaira épült, gótikus stílusban a XIV. században. Okiratokban először 1378-ban szerepel,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Szent Mihály templom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ként. A kápolna puritán egyszerűségében is megkapó. </a:t>
            </a:r>
          </a:p>
          <a:p>
            <a:endParaRPr lang="hu-HU" dirty="0"/>
          </a:p>
        </p:txBody>
      </p:sp>
      <p:pic>
        <p:nvPicPr>
          <p:cNvPr id="5" name="Kép 4" descr="https://lh6.googleusercontent.com/sOh-8864lBGa75My6xLvhEwSnrpVNVCuOAho7-fxgHydihitd5YUr_Bnyh0oV917hwnXdsJ_8qN6TP5oy3seYCKwofgndlXlTCzgDs1HHRG3X_mxsnP9jsuLYMVWmJ9b7LcWMEn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2230582"/>
            <a:ext cx="4682836" cy="321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budajeno hashtag on Twit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2230582"/>
            <a:ext cx="4743625" cy="321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67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8623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Szent Mihály Öregtemplom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72837"/>
            <a:ext cx="10058400" cy="4996258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Nyugatra néző főhomlokzata oromzatos, a keleti homlokzatot a szentélyfal és a sekrestye keleti fala alkotja. A kápolna az egykori település középponti részén állhatott, a közelében lehetett valaha a kegyúr kúriája.</a:t>
            </a:r>
          </a:p>
        </p:txBody>
      </p:sp>
      <p:pic>
        <p:nvPicPr>
          <p:cNvPr id="4" name="Kép 3" descr="csendhegyek: Budajenő kálvár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2119744"/>
            <a:ext cx="5430981" cy="361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1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72378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Kálvária és az Ó-temető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45127"/>
            <a:ext cx="10058400" cy="5023967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Öregtemplomhoz vezető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Kálváriát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keresztutat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stációkkal P. Jakab Miksa építette a XVII. században. A keresztút érdekessége, hogy nem 7, hanem 6 kettős fülkés stációból áll, feltételezhető, hogy a 7. kettős stáció maga a kápolna.</a:t>
            </a:r>
          </a:p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Ó-temető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a kálvária közelében lévő régi, szabálytalan négyszög alakú temető síremlék együttese, mely a XVIII-XIX. század folyamán alakult ki. </a:t>
            </a:r>
          </a:p>
          <a:p>
            <a:endParaRPr lang="hu-HU" dirty="0"/>
          </a:p>
        </p:txBody>
      </p:sp>
      <p:pic>
        <p:nvPicPr>
          <p:cNvPr id="5" name="Kép 4" descr="327 • 2015. 11. 22. • Budajenő: Zsír-hegy, Zsíros-hegy – HALASIZSO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78" y="2909455"/>
            <a:ext cx="4502729" cy="268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G:\Budajenő képek\oregtemplom kalvar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6" y="2909455"/>
            <a:ext cx="4752110" cy="26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737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3081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Szent Péter és Pál Római Katolikus Templom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17418"/>
            <a:ext cx="10058400" cy="5051676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barokk stílusú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Főtemplom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Oraschek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Ignác tervei alapján 1756-59 között épült egy Árpád-kori eredetű templom romjaira. Az egyszerű barokk templom két részre osztott csehboltozatos hajóból, egy szentélyből  és a szentélyhez kétoldalt kapcsolódó sekrestyékből áll. </a:t>
            </a:r>
          </a:p>
        </p:txBody>
      </p:sp>
      <p:pic>
        <p:nvPicPr>
          <p:cNvPr id="4" name="Kép 3" descr="https://lh4.googleusercontent.com/7K_u1Vk-qpfqOEOejn4p_eVdDYIzIXoxXs-p857hSHDf7ZW1MeKdp8rblpggjk0VZiYV0ZrbawQBg01KcAsx1Lr7oqSXrnO4fKHbtOh7vmq64tZcpm8sZhA4x81vkH628KhX04c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2272146"/>
            <a:ext cx="4682836" cy="344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5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44669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Szent Péter és Pál Római Katolikus Templom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762000"/>
            <a:ext cx="10058400" cy="5107094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templom berendezése: Az 1800-as évek első harmadában készült főoltár középső fülkéjében a templom patrónusainak, Péter és Pál apostolnak szobra áll.  A szószék copf stílusú, hangvetőjét Szent Benedek faragott szobra díszíti. </a:t>
            </a:r>
          </a:p>
        </p:txBody>
      </p:sp>
      <p:pic>
        <p:nvPicPr>
          <p:cNvPr id="4" name="Kép 3" descr="Szent Péter és Pál-templom (Budajenő) | Misere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0" y="2313709"/>
            <a:ext cx="4876801" cy="332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837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3426" y="300459"/>
            <a:ext cx="10058400" cy="558523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volt </a:t>
            </a:r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Skót Bencés Apátsági Kastély/Rendház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03564"/>
            <a:ext cx="10058400" cy="5065530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1703-1881 közötti időszakban több ütemben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készült el a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négy különböző épületből álló együttes. Beköltözésük után a skót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bencések felújították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és bővítették a mai épülettel azonos szélességű barokk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épületté. </a:t>
            </a:r>
          </a:p>
          <a:p>
            <a:pPr algn="ctr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1823-’34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között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Apátsági kastély emeletet és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tetőszerkezetet kapott.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Ekkor alakult ki a jelenlegi koraklasszicista stílusú, falpillérekkel tagolt főhomlokzatú rendház.</a:t>
            </a:r>
          </a:p>
          <a:p>
            <a:endParaRPr lang="hu-HU" dirty="0"/>
          </a:p>
        </p:txBody>
      </p:sp>
      <p:pic>
        <p:nvPicPr>
          <p:cNvPr id="1026" name="Picture 2" descr="BUDAJEN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646218"/>
            <a:ext cx="4724400" cy="32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4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1134" y="258894"/>
            <a:ext cx="10058400" cy="572379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skót Bencés Apátsági Kastély/Rendház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097280" y="872836"/>
            <a:ext cx="10058400" cy="4996258"/>
          </a:xfrm>
        </p:spPr>
        <p:txBody>
          <a:bodyPr/>
          <a:lstStyle/>
          <a:p>
            <a:pPr algn="just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2017-ben fejeződött be a teljes felújítás. Az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épületegyüttesben jelenleg a község oktatási és igazgatási központja van. A főépületben az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Általános Iskola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a melléképületben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Budajenő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Község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Önkormányzat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végzi tevékenységét. </a:t>
            </a:r>
          </a:p>
          <a:p>
            <a:endParaRPr lang="hu-HU" dirty="0"/>
          </a:p>
        </p:txBody>
      </p:sp>
      <p:pic>
        <p:nvPicPr>
          <p:cNvPr id="9" name="Kép 8" descr="G:\Budajenő képek\skot benc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59" y="2327564"/>
            <a:ext cx="3963814" cy="300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G:\Budajenő képek\skot bences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327564"/>
            <a:ext cx="3948545" cy="3006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34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394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dirty="0" err="1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XIX.századi</a:t>
            </a:r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Pincesor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86691"/>
            <a:ext cx="10058400" cy="4982403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pilisi és váci járások hegyes-dombos vidékein a községek fő jövedelmi forrása a szőlőtermesztés volt.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település egyik nevezetessége a </a:t>
            </a:r>
            <a:r>
              <a:rPr lang="hu-HU" b="1" dirty="0" err="1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XIX.századi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Pincesor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ami 1829. és 1866. között épült ki. </a:t>
            </a:r>
          </a:p>
          <a:p>
            <a:pPr algn="just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Napjainkban a minden évben megrendezésre kerülő Szüret és Bornapok hangulatos helyszíne.</a:t>
            </a:r>
          </a:p>
          <a:p>
            <a:endParaRPr lang="hu-HU" dirty="0"/>
          </a:p>
        </p:txBody>
      </p:sp>
      <p:pic>
        <p:nvPicPr>
          <p:cNvPr id="4" name="Kép 3" descr="Régi borospincéből építész műterem Budajenőn - HOMEINFO.h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2576945"/>
            <a:ext cx="4253345" cy="292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z 5 legszebb pincesor az agglomerációban, amit látnod kel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7" y="2576945"/>
            <a:ext cx="4239490" cy="286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433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27796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Hagyományőrzők Háza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58982"/>
            <a:ext cx="10058400" cy="5010112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Fő utca néhány beforduló, polgárosodó parasztházának egyike 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Hagyományőrzők Háza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. 1924-ben a </a:t>
            </a:r>
            <a:r>
              <a:rPr lang="hu-HU" dirty="0" err="1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Weber</a:t>
            </a:r>
            <a:r>
              <a:rPr lang="hu-HU" dirty="0" err="1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dirty="0" err="1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házaspár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építette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boltnak.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2015-ben alapos felújításon esett át. Számos falusi rendezvény helyszíne. </a:t>
            </a:r>
          </a:p>
        </p:txBody>
      </p:sp>
      <p:pic>
        <p:nvPicPr>
          <p:cNvPr id="4" name="Kép 3" descr="Kirándulás, túrázás, utazás: Budajenő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2286000"/>
            <a:ext cx="4488872" cy="322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 képen a következők lehetnek: égbolt, ház, fa és túra/szabadtér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259125"/>
            <a:ext cx="4138713" cy="325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561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település földrajzi elhelyezkedése</a:t>
            </a:r>
            <a:endParaRPr lang="hu-HU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település a Budai-hegység nyugati lábánál, Budapesttől nyugatra, a Zsámbéki-medence keleti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részén, az Óbudai-szigettel közel azonos földrajzi szélességen helyezkedik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el. </a:t>
            </a:r>
          </a:p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5" y="2576513"/>
            <a:ext cx="4220045" cy="268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8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3425" y="286604"/>
            <a:ext cx="10058400" cy="58623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Védelem alatt álló lakóépületek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31273"/>
            <a:ext cx="10058400" cy="5037821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Érdemes figyelmet szentelni a község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védelem alatt álló lakóépületeire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is, melyek stílusjegyeikben hűen őrzik a régmúlt idők paraszti, polgári hangulatát. Felújításuk szigorú szabályokhoz kötötten folyik, kizárólag korabeli építészeti technikák alkalmazásával.</a:t>
            </a:r>
          </a:p>
          <a:p>
            <a:endParaRPr lang="hu-HU" dirty="0"/>
          </a:p>
        </p:txBody>
      </p:sp>
      <p:pic>
        <p:nvPicPr>
          <p:cNvPr id="4" name="Kép 3" descr="BUDAJENŐ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2202873"/>
            <a:ext cx="2064327" cy="302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BUDAJENŐ TELEPÜLÉSKÉPI ARCULATI KÉZIKÖNYV PDF Ingyenes letölté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68" y="2202873"/>
            <a:ext cx="1912908" cy="302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Budajenő: Csoda az agglomerációban, tessék utánuk csinálni!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85" y="2206366"/>
            <a:ext cx="2050242" cy="301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VÉLEMÉNYEZÉSI DOKUMENTÁCIÓ - PDF Ingyenes letölté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76" y="2206366"/>
            <a:ext cx="2614441" cy="3016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14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4234375"/>
            <a:ext cx="10058400" cy="1209822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hu-HU" sz="4800" b="1" dirty="0" smtClean="0">
                <a:solidFill>
                  <a:srgbClr val="8C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Viszontlátásra </a:t>
            </a:r>
            <a:r>
              <a:rPr lang="hu-HU" sz="4800" b="1" dirty="0">
                <a:solidFill>
                  <a:srgbClr val="8C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Budajenőn!</a:t>
            </a:r>
          </a:p>
        </p:txBody>
      </p:sp>
      <p:sp>
        <p:nvSpPr>
          <p:cNvPr id="4" name="AutoShape 2" descr="Zsámbéki medence települései"/>
          <p:cNvSpPr>
            <a:spLocks noChangeAspect="1" noChangeArrowheads="1"/>
          </p:cNvSpPr>
          <p:nvPr/>
        </p:nvSpPr>
        <p:spPr bwMode="auto">
          <a:xfrm>
            <a:off x="689317" y="0"/>
            <a:ext cx="11057206" cy="29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Zsámbéki medence települései"/>
          <p:cNvSpPr>
            <a:spLocks noChangeAspect="1" noChangeArrowheads="1"/>
          </p:cNvSpPr>
          <p:nvPr/>
        </p:nvSpPr>
        <p:spPr bwMode="auto">
          <a:xfrm>
            <a:off x="307975" y="-655638"/>
            <a:ext cx="27241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BUDAJEN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BUDAJENŐ"/>
          <p:cNvSpPr>
            <a:spLocks noChangeAspect="1" noChangeArrowheads="1"/>
          </p:cNvSpPr>
          <p:nvPr/>
        </p:nvSpPr>
        <p:spPr bwMode="auto">
          <a:xfrm>
            <a:off x="155575" y="-541338"/>
            <a:ext cx="40671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BUDAJENŐ"/>
          <p:cNvSpPr>
            <a:spLocks noChangeAspect="1" noChangeArrowheads="1"/>
          </p:cNvSpPr>
          <p:nvPr/>
        </p:nvSpPr>
        <p:spPr bwMode="auto">
          <a:xfrm>
            <a:off x="307975" y="-388938"/>
            <a:ext cx="40671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G:\Budajenőről Mónitól\2015 FOTÓPÁLYÁZAT\A\42 A MIELŐTT_LEMEGY_A_N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1690255"/>
            <a:ext cx="7883236" cy="24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43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Budajenő történelme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terület régóta lakott, a legkorábbi leletek 3500 évesek, melyek közép-bronzkori település nyomait mutatják.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Árpád-korban a település a Telki központú bencés rendi apátsághoz tartozott, melynek alapítása 1198 előtt történt.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mai település ősének, Jenőnek neve- mely törzsi névre utal- 1225-ben fordult elő először írásos formában.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középkori település a török időkben elpusztult.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1800-as években a skót bencések Budajenőt tették központjukká és haladéktalanul megkezdték a németajkúak betelepítését.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II. világháborút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követően a német lakosság kitelepítése, a székelyek betelepítése jelentett fordulatot a nemzetiségek megoszlásában és a kulturális örökség változásában. 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4" y="0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UDAJENŐ"/>
          <p:cNvSpPr>
            <a:spLocks noChangeAspect="1" noChangeArrowheads="1"/>
          </p:cNvSpPr>
          <p:nvPr/>
        </p:nvSpPr>
        <p:spPr bwMode="auto">
          <a:xfrm>
            <a:off x="155575" y="-8223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74" y="34925"/>
            <a:ext cx="2752725" cy="17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43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település </a:t>
            </a:r>
            <a:r>
              <a:rPr lang="hu-HU" sz="36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elismerései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elmúlt 10 évből</a:t>
            </a:r>
            <a:endParaRPr lang="hu-HU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1686" y="2222694"/>
            <a:ext cx="9973994" cy="36463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1400" dirty="0" smtClean="0"/>
              <a:t>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2009. Pest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Megye Önkormányzatának Kulturális Települési Környezet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Díja</a:t>
            </a:r>
            <a:endParaRPr lang="hu-HU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Magyarországi Falumegújítási Díj 2011. pályázaton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különdíj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2014. Hild János-díj</a:t>
            </a:r>
            <a:endParaRPr lang="hu-HU" dirty="0" smtClean="0">
              <a:solidFill>
                <a:srgbClr val="33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„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Év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Homlokzata 2018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pályázat műemlék kategóriájának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díja </a:t>
            </a:r>
            <a:r>
              <a:rPr lang="hu-HU" b="1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Magtár részére</a:t>
            </a:r>
            <a:endParaRPr lang="hu-HU" b="1" dirty="0" smtClean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2019. Magyar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Építőművészek Szövetségének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különdíja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“Magyarországi Falumegújítási Díj- 2018” címmel.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b="1" dirty="0" err="1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ICOMOS-díj</a:t>
            </a:r>
            <a:endParaRPr lang="hu-HU" dirty="0"/>
          </a:p>
        </p:txBody>
      </p:sp>
      <p:pic>
        <p:nvPicPr>
          <p:cNvPr id="4" name="Kép 3" descr="Év Homlokzata 2018 pályázat - Műemlék kategória - YouTub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360217"/>
            <a:ext cx="2424545" cy="11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LOGGER_PHOTO_ID_5434344243738217506" descr="http://1.bp.blogspot.com/_W8_fTHf3cTw/S2qrTBs0jCI/AAAAAAAAAIo/W5ChEJt59JQ/s320/hil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18" y="155458"/>
            <a:ext cx="2065655" cy="154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11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falu hagyományai, helyi ünnepei</a:t>
            </a:r>
            <a:endParaRPr lang="hu-HU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79031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hu-HU" dirty="0" smtClean="0"/>
              <a:t> </a:t>
            </a:r>
          </a:p>
          <a:p>
            <a:pPr lvl="0" fontAlgn="base"/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januári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farsangi jelmezes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felvonulás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után februárban kerül megrendezésre 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Falu disznótora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ami egy igazi falusi rituálét elevenít meg, ahol a falu apraja-nagyja kiveheti a részét a közös munkából és az azt követő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lakomából.</a:t>
            </a:r>
          </a:p>
          <a:p>
            <a:pPr fontAlgn="base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Június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29-éhez legközelebb eső hétvégén tartják 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Szent Péter-Pál Templom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búcsúját, a Falunapot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amihez mindig kapcsolódik egy színvonalas ünnepi műsor és az elmaradhatatlan vásári forgatag</a:t>
            </a:r>
          </a:p>
          <a:p>
            <a:pPr lvl="0" fontAlgn="base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Szeptemberben kerül megrendezésre 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Szüret és Borünnep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ami a helyi és környékbeli gazdák bormustrájával egybekötött szüreti felvonulással, kirakodó vásárral színesíti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látogató közönség szabadidejét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November 11-én a helybéli családok kedves, megmozgató eseménye a közös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Márton- napi lámpás felvonulás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, amikor az óvodás gyerekek soraihoz egyre több felvonuló csatlakozik, megemlékezvén a régi idők gazdasági munkálatainak, azaz a  paraszti évnek a  végéről, a téli évnegyed kezdetéről, az újborról. </a:t>
            </a:r>
          </a:p>
          <a:p>
            <a:r>
              <a:rPr lang="hu-HU" dirty="0"/>
              <a:t>   </a:t>
            </a:r>
          </a:p>
          <a:p>
            <a:pPr fontAlgn="base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137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5300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Budajenő </a:t>
            </a:r>
            <a:r>
              <a:rPr lang="hu-HU" sz="5300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történelmi építészeti értékei</a:t>
            </a:r>
            <a:r>
              <a:rPr lang="hu-HU" sz="5300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hu-HU" sz="5300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Műemlék Magtár épülete</a:t>
            </a:r>
            <a:endParaRPr lang="hu-HU" sz="3600" b="1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99" y="2272146"/>
            <a:ext cx="4289082" cy="36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224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180109"/>
            <a:ext cx="10058400" cy="651165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Műemlék Magtár 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706582"/>
            <a:ext cx="10058400" cy="51625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Késői barokk stílusban épült.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1859-es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második katonai térképen már egyértelműen beazonosítható az épület. </a:t>
            </a:r>
            <a:endParaRPr lang="hu-HU" dirty="0" smtClean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épület 2018-ban elnyerte az “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Év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homlokzata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” - díjat, műemlék kategóriában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Földszintjén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gyönyörű csehsüveges boltozatos teret alakítottak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ki, mely </a:t>
            </a:r>
            <a:r>
              <a:rPr lang="hu-HU" b="1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rendezvényteremként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funkcionál. </a:t>
            </a:r>
            <a:endParaRPr lang="hu-HU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7" y="2641600"/>
            <a:ext cx="4281054" cy="306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5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1651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Műemlék Magtár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983673"/>
            <a:ext cx="10058400" cy="4885421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első emeleten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található fafödémes nagy térben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ifjúsági- és zarándokszállás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várja a pihenni </a:t>
            </a:r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vágyókat 32 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ágyas hálóteremmel, vizesblokkal és minden igényt kielégítő teakonyhával.</a:t>
            </a:r>
          </a:p>
          <a:p>
            <a:r>
              <a:rPr lang="hu-HU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1" y="2023197"/>
            <a:ext cx="4738255" cy="32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 descr="Átadták a felújított budajenői műemlék Magtá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2" y="2023197"/>
            <a:ext cx="5167745" cy="329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384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5852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Műemlék Magtár</a:t>
            </a:r>
            <a:endParaRPr lang="hu-HU" sz="3200" dirty="0">
              <a:solidFill>
                <a:srgbClr val="8C17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886691"/>
            <a:ext cx="10058400" cy="4982403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második emeleten és a padlástérben a „Mária Útjain, Zarándoklatok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a Kárpát-medencében” című állandó tárlat</a:t>
            </a:r>
            <a:r>
              <a:rPr lang="hu-HU" dirty="0">
                <a:solidFill>
                  <a:srgbClr val="8C170E"/>
                </a:solidFill>
                <a:latin typeface="Times New Roman" pitchFamily="18" charset="0"/>
                <a:cs typeface="Times New Roman" pitchFamily="18" charset="0"/>
              </a:rPr>
              <a:t> került kialakításra, mely az év minden napján várja az érdeklődőket előzetes bejelentkezés alapján. </a:t>
            </a:r>
          </a:p>
          <a:p>
            <a:endParaRPr lang="hu-HU" dirty="0"/>
          </a:p>
        </p:txBody>
      </p:sp>
      <p:pic>
        <p:nvPicPr>
          <p:cNvPr id="5" name="Kép 4" descr="Állandó kiállítá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2286001"/>
            <a:ext cx="4807527" cy="307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Átadták a felújított budajenői műemlék Magtár felső szintjeit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2286001"/>
            <a:ext cx="4862945" cy="307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8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1468</TotalTime>
  <Words>867</Words>
  <Application>Microsoft Office PowerPoint</Application>
  <PresentationFormat>Egyéni</PresentationFormat>
  <Paragraphs>62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Retrospektív</vt:lpstr>
      <vt:lpstr>PowerPoint bemutató</vt:lpstr>
      <vt:lpstr>A település földrajzi elhelyezkedése</vt:lpstr>
      <vt:lpstr>Budajenő történelme </vt:lpstr>
      <vt:lpstr>A település elismerései az elmúlt 10 évből</vt:lpstr>
      <vt:lpstr>A falu hagyományai, helyi ünnepei</vt:lpstr>
      <vt:lpstr>    Budajenő történelmi építészeti értékei: A Műemlék Magtár épülete</vt:lpstr>
      <vt:lpstr>Műemlék Magtár </vt:lpstr>
      <vt:lpstr>Műemlék Magtár</vt:lpstr>
      <vt:lpstr>Műemlék Magtár</vt:lpstr>
      <vt:lpstr>Műemlék Magtár</vt:lpstr>
      <vt:lpstr>Szent Mihály Öregtemplom</vt:lpstr>
      <vt:lpstr>Szent Mihály Öregtemplom</vt:lpstr>
      <vt:lpstr>A Kálvária és az Ó-temető</vt:lpstr>
      <vt:lpstr>Szent Péter és Pál Római Katolikus Templom</vt:lpstr>
      <vt:lpstr>Szent Péter és Pál Római Katolikus Templom</vt:lpstr>
      <vt:lpstr>A volt Skót Bencés Apátsági Kastély/Rendház</vt:lpstr>
      <vt:lpstr>A skót Bencés Apátsági Kastély/Rendház</vt:lpstr>
      <vt:lpstr>A XIX.századi Pincesor</vt:lpstr>
      <vt:lpstr>Hagyományőrzők Háza</vt:lpstr>
      <vt:lpstr>Védelem alatt álló lakóépületek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megoldásai</dc:title>
  <dc:creator>Kis László</dc:creator>
  <cp:lastModifiedBy>Bori</cp:lastModifiedBy>
  <cp:revision>59</cp:revision>
  <dcterms:created xsi:type="dcterms:W3CDTF">2017-09-10T16:07:42Z</dcterms:created>
  <dcterms:modified xsi:type="dcterms:W3CDTF">2020-08-12T15:44:26Z</dcterms:modified>
</cp:coreProperties>
</file>